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6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4ABB"/>
    <a:srgbClr val="54356D"/>
    <a:srgbClr val="572979"/>
    <a:srgbClr val="7D237F"/>
    <a:srgbClr val="881880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0" autoAdjust="0"/>
    <p:restoredTop sz="94660"/>
  </p:normalViewPr>
  <p:slideViewPr>
    <p:cSldViewPr>
      <p:cViewPr varScale="1">
        <p:scale>
          <a:sx n="39" d="100"/>
          <a:sy n="39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4C78-74BB-4F89-9E2E-9A3ED21EDDF5}" type="datetimeFigureOut">
              <a:rPr lang="en-GB" smtClean="0"/>
              <a:t>22/01/2014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D7D4-D393-4D3D-B952-DD204F526EC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0973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4C78-74BB-4F89-9E2E-9A3ED21EDDF5}" type="datetimeFigureOut">
              <a:rPr lang="en-GB" smtClean="0"/>
              <a:t>22/01/2014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D7D4-D393-4D3D-B952-DD204F526EC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382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4C78-74BB-4F89-9E2E-9A3ED21EDDF5}" type="datetimeFigureOut">
              <a:rPr lang="en-GB" smtClean="0"/>
              <a:t>22/01/2014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D7D4-D393-4D3D-B952-DD204F526EC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0631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4C78-74BB-4F89-9E2E-9A3ED21EDDF5}" type="datetimeFigureOut">
              <a:rPr lang="en-GB" smtClean="0"/>
              <a:t>22/01/2014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D7D4-D393-4D3D-B952-DD204F526EC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6274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4C78-74BB-4F89-9E2E-9A3ED21EDDF5}" type="datetimeFigureOut">
              <a:rPr lang="en-GB" smtClean="0"/>
              <a:t>22/01/2014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D7D4-D393-4D3D-B952-DD204F526EC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6150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4C78-74BB-4F89-9E2E-9A3ED21EDDF5}" type="datetimeFigureOut">
              <a:rPr lang="en-GB" smtClean="0"/>
              <a:t>22/01/2014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D7D4-D393-4D3D-B952-DD204F526EC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3532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4C78-74BB-4F89-9E2E-9A3ED21EDDF5}" type="datetimeFigureOut">
              <a:rPr lang="en-GB" smtClean="0"/>
              <a:t>22/01/2014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D7D4-D393-4D3D-B952-DD204F526EC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444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4C78-74BB-4F89-9E2E-9A3ED21EDDF5}" type="datetimeFigureOut">
              <a:rPr lang="en-GB" smtClean="0"/>
              <a:t>22/01/2014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D7D4-D393-4D3D-B952-DD204F526EC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4771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4C78-74BB-4F89-9E2E-9A3ED21EDDF5}" type="datetimeFigureOut">
              <a:rPr lang="en-GB" smtClean="0"/>
              <a:t>22/01/2014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D7D4-D393-4D3D-B952-DD204F526EC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4122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4C78-74BB-4F89-9E2E-9A3ED21EDDF5}" type="datetimeFigureOut">
              <a:rPr lang="en-GB" smtClean="0"/>
              <a:t>22/01/2014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D7D4-D393-4D3D-B952-DD204F526EC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1364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4C78-74BB-4F89-9E2E-9A3ED21EDDF5}" type="datetimeFigureOut">
              <a:rPr lang="en-GB" smtClean="0"/>
              <a:t>22/01/2014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AD7D4-D393-4D3D-B952-DD204F526EC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764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4A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C4C78-74BB-4F89-9E2E-9A3ED21EDDF5}" type="datetimeFigureOut">
              <a:rPr lang="en-GB" smtClean="0"/>
              <a:t>22/01/2014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AD7D4-D393-4D3D-B952-DD204F526EC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4295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4A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1512168"/>
          </a:xfrm>
        </p:spPr>
        <p:txBody>
          <a:bodyPr>
            <a:normAutofit/>
          </a:bodyPr>
          <a:lstStyle/>
          <a:p>
            <a:r>
              <a:rPr lang="en-GB" sz="3200" b="1" dirty="0" smtClean="0">
                <a:solidFill>
                  <a:srgbClr val="FFFF00"/>
                </a:solidFill>
              </a:rPr>
              <a:t>Does Employment Regulation </a:t>
            </a:r>
            <a:br>
              <a:rPr lang="en-GB" sz="3200" b="1" dirty="0" smtClean="0">
                <a:solidFill>
                  <a:srgbClr val="FFFF00"/>
                </a:solidFill>
              </a:rPr>
            </a:br>
            <a:r>
              <a:rPr lang="en-GB" sz="3200" b="1" dirty="0" smtClean="0">
                <a:solidFill>
                  <a:srgbClr val="FFFF00"/>
                </a:solidFill>
              </a:rPr>
              <a:t>Burden Small Employers?</a:t>
            </a:r>
            <a:endParaRPr lang="en-GB" sz="3200" b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17032"/>
            <a:ext cx="6400800" cy="2016224"/>
          </a:xfrm>
        </p:spPr>
        <p:txBody>
          <a:bodyPr>
            <a:normAutofit/>
          </a:bodyPr>
          <a:lstStyle/>
          <a:p>
            <a:r>
              <a:rPr lang="en-GB" sz="2800" dirty="0" smtClean="0">
                <a:solidFill>
                  <a:srgbClr val="FFFF00"/>
                </a:solidFill>
              </a:rPr>
              <a:t>John Kitching </a:t>
            </a:r>
          </a:p>
          <a:p>
            <a:endParaRPr lang="en-GB" sz="2000" dirty="0" smtClean="0">
              <a:solidFill>
                <a:srgbClr val="FFFF00"/>
              </a:solidFill>
            </a:endParaRPr>
          </a:p>
          <a:p>
            <a:r>
              <a:rPr lang="en-GB" sz="2000" dirty="0" smtClean="0">
                <a:solidFill>
                  <a:srgbClr val="FFFF00"/>
                </a:solidFill>
              </a:rPr>
              <a:t>ESRC </a:t>
            </a:r>
            <a:r>
              <a:rPr lang="en-GB" sz="2000" dirty="0">
                <a:solidFill>
                  <a:srgbClr val="FFFF00"/>
                </a:solidFill>
              </a:rPr>
              <a:t>Seminar </a:t>
            </a:r>
            <a:r>
              <a:rPr lang="en-GB" sz="2000" dirty="0" smtClean="0">
                <a:solidFill>
                  <a:srgbClr val="FFFF00"/>
                </a:solidFill>
              </a:rPr>
              <a:t>on </a:t>
            </a:r>
            <a:r>
              <a:rPr lang="en-GB" sz="2000" dirty="0">
                <a:solidFill>
                  <a:srgbClr val="FFFF00"/>
                </a:solidFill>
              </a:rPr>
              <a:t>the </a:t>
            </a:r>
            <a:r>
              <a:rPr lang="en-GB" sz="2000" b="1" dirty="0">
                <a:solidFill>
                  <a:srgbClr val="FFFF00"/>
                </a:solidFill>
              </a:rPr>
              <a:t>Regulation of Work and </a:t>
            </a:r>
            <a:r>
              <a:rPr lang="en-GB" sz="2000" b="1" dirty="0" smtClean="0">
                <a:solidFill>
                  <a:srgbClr val="FFFF00"/>
                </a:solidFill>
              </a:rPr>
              <a:t>Employment</a:t>
            </a:r>
            <a:endParaRPr lang="en-GB" sz="2000" dirty="0" smtClean="0">
              <a:solidFill>
                <a:srgbClr val="FFFF00"/>
              </a:solidFill>
            </a:endParaRPr>
          </a:p>
          <a:p>
            <a:r>
              <a:rPr lang="en-GB" sz="2000" dirty="0" smtClean="0">
                <a:solidFill>
                  <a:srgbClr val="FFFF00"/>
                </a:solidFill>
              </a:rPr>
              <a:t>Newcastle University Business School</a:t>
            </a:r>
          </a:p>
          <a:p>
            <a:r>
              <a:rPr lang="en-GB" sz="2000" dirty="0" smtClean="0">
                <a:solidFill>
                  <a:srgbClr val="FFFF00"/>
                </a:solidFill>
              </a:rPr>
              <a:t>22 January 2014</a:t>
            </a:r>
            <a:endParaRPr lang="en-GB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01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/>
          <a:lstStyle/>
          <a:p>
            <a:r>
              <a:rPr lang="en-GB" sz="3200" b="1" dirty="0" smtClean="0">
                <a:solidFill>
                  <a:srgbClr val="FFFF00"/>
                </a:solidFill>
                <a:latin typeface="+mn-lt"/>
              </a:rPr>
              <a:t>Research objectives</a:t>
            </a:r>
            <a:endParaRPr lang="en-GB" sz="32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spcBef>
                <a:spcPts val="480"/>
              </a:spcBef>
              <a:buFont typeface="Wingdings" panose="05000000000000000000" pitchFamily="2" charset="2"/>
              <a:buChar char="§"/>
              <a:defRPr/>
            </a:pPr>
            <a:r>
              <a:rPr lang="en-GB" sz="2400" dirty="0">
                <a:solidFill>
                  <a:srgbClr val="FFFF00"/>
                </a:solidFill>
                <a:latin typeface="Calibri" panose="020F0502020204030204" pitchFamily="34" charset="0"/>
              </a:rPr>
              <a:t>How might employment regulation burdens be </a:t>
            </a:r>
            <a:r>
              <a:rPr lang="en-GB" sz="24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conceptualised?</a:t>
            </a:r>
            <a:endParaRPr lang="en-GB" sz="24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>
              <a:spcBef>
                <a:spcPts val="480"/>
              </a:spcBef>
              <a:buFont typeface="Wingdings" panose="05000000000000000000" pitchFamily="2" charset="2"/>
              <a:buChar char="§"/>
              <a:defRPr/>
            </a:pPr>
            <a:endParaRPr lang="en-GB" sz="24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>
              <a:spcBef>
                <a:spcPts val="480"/>
              </a:spcBef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What factors influence employment </a:t>
            </a:r>
            <a:r>
              <a:rPr lang="en-US" sz="2400" dirty="0">
                <a:solidFill>
                  <a:srgbClr val="FFFF00"/>
                </a:solidFill>
                <a:latin typeface="Calibri" panose="020F0502020204030204" pitchFamily="34" charset="0"/>
              </a:rPr>
              <a:t>regulation </a:t>
            </a:r>
            <a:r>
              <a:rPr lang="en-US" sz="24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burdens? </a:t>
            </a:r>
            <a:endParaRPr lang="en-GB" sz="24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>
              <a:spcBef>
                <a:spcPts val="480"/>
              </a:spcBef>
              <a:buFont typeface="Wingdings" panose="05000000000000000000" pitchFamily="2" charset="2"/>
              <a:buChar char="§"/>
              <a:defRPr/>
            </a:pPr>
            <a:endParaRPr lang="en-GB" sz="24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>
              <a:spcBef>
                <a:spcPts val="480"/>
              </a:spcBef>
              <a:buFont typeface="Wingdings" panose="05000000000000000000" pitchFamily="2" charset="2"/>
              <a:buChar char="§"/>
              <a:defRPr/>
            </a:pPr>
            <a:r>
              <a:rPr lang="en-US" sz="2400" dirty="0">
                <a:solidFill>
                  <a:srgbClr val="FFFF00"/>
                </a:solidFill>
                <a:latin typeface="Calibri" panose="020F0502020204030204" pitchFamily="34" charset="0"/>
              </a:rPr>
              <a:t>What are the implications for our understanding of </a:t>
            </a:r>
            <a:r>
              <a:rPr lang="en-US" sz="24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the influence of employment </a:t>
            </a:r>
            <a:r>
              <a:rPr lang="en-US" sz="2400" dirty="0">
                <a:solidFill>
                  <a:srgbClr val="FFFF00"/>
                </a:solidFill>
                <a:latin typeface="Calibri" panose="020F0502020204030204" pitchFamily="34" charset="0"/>
              </a:rPr>
              <a:t>regulation </a:t>
            </a:r>
            <a:r>
              <a:rPr lang="en-US" sz="24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on small employers?  </a:t>
            </a:r>
            <a:endParaRPr lang="en-GB" sz="24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endParaRPr lang="en-GB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85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48072"/>
          </a:xfrm>
        </p:spPr>
        <p:txBody>
          <a:bodyPr>
            <a:normAutofit/>
          </a:bodyPr>
          <a:lstStyle/>
          <a:p>
            <a:r>
              <a:rPr lang="en-GB" sz="3200" b="1" dirty="0" smtClean="0">
                <a:solidFill>
                  <a:srgbClr val="FFFF00"/>
                </a:solidFill>
                <a:latin typeface="+mn-lt"/>
              </a:rPr>
              <a:t>Research context</a:t>
            </a:r>
            <a:endParaRPr lang="en-GB" sz="32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04056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480"/>
              </a:spcBef>
              <a:buFont typeface="Wingdings" panose="05000000000000000000" pitchFamily="2" charset="2"/>
              <a:buChar char="§"/>
            </a:pPr>
            <a:r>
              <a:rPr lang="en-GB" altLang="en-US" sz="2400" dirty="0">
                <a:solidFill>
                  <a:srgbClr val="FFFF00"/>
                </a:solidFill>
                <a:latin typeface="Calibri" pitchFamily="32" charset="0"/>
              </a:rPr>
              <a:t>employment law </a:t>
            </a:r>
            <a:r>
              <a:rPr lang="en-GB" altLang="en-US" sz="2400" dirty="0" smtClean="0">
                <a:solidFill>
                  <a:srgbClr val="FFFF00"/>
                </a:solidFill>
                <a:latin typeface="Calibri" pitchFamily="32" charset="0"/>
              </a:rPr>
              <a:t>argued </a:t>
            </a:r>
            <a:r>
              <a:rPr lang="en-GB" altLang="en-US" sz="2400" dirty="0">
                <a:solidFill>
                  <a:srgbClr val="FFFF00"/>
                </a:solidFill>
                <a:latin typeface="Calibri" pitchFamily="32" charset="0"/>
              </a:rPr>
              <a:t>to be a burden for small employers:</a:t>
            </a:r>
          </a:p>
          <a:p>
            <a:pPr marL="895350" lvl="1" indent="-173038">
              <a:lnSpc>
                <a:spcPct val="110000"/>
              </a:lnSpc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GB" altLang="en-US" sz="2000" dirty="0" smtClean="0">
                <a:solidFill>
                  <a:srgbClr val="FFFF00"/>
                </a:solidFill>
                <a:latin typeface="Calibri" pitchFamily="32" charset="0"/>
              </a:rPr>
              <a:t>limited </a:t>
            </a:r>
            <a:r>
              <a:rPr lang="en-GB" altLang="en-US" sz="2000" dirty="0">
                <a:solidFill>
                  <a:srgbClr val="FFFF00"/>
                </a:solidFill>
                <a:latin typeface="Calibri" pitchFamily="32" charset="0"/>
              </a:rPr>
              <a:t>managerial </a:t>
            </a:r>
            <a:r>
              <a:rPr lang="en-GB" altLang="en-US" sz="2000" dirty="0" smtClean="0">
                <a:solidFill>
                  <a:srgbClr val="FFFF00"/>
                </a:solidFill>
                <a:latin typeface="Calibri" pitchFamily="32" charset="0"/>
              </a:rPr>
              <a:t>capacity, vulnerability to external shocks</a:t>
            </a:r>
            <a:endParaRPr lang="en-GB" altLang="en-US" sz="2000" dirty="0">
              <a:solidFill>
                <a:srgbClr val="FFFF00"/>
              </a:solidFill>
              <a:latin typeface="Calibri" pitchFamily="32" charset="0"/>
            </a:endParaRPr>
          </a:p>
          <a:p>
            <a:pPr marL="895350" lvl="1" indent="-173038">
              <a:lnSpc>
                <a:spcPct val="110000"/>
              </a:lnSpc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GB" altLang="en-US" sz="2000" dirty="0" smtClean="0">
                <a:solidFill>
                  <a:srgbClr val="FFFF00"/>
                </a:solidFill>
                <a:latin typeface="Calibri" pitchFamily="32" charset="0"/>
              </a:rPr>
              <a:t>informal </a:t>
            </a:r>
            <a:r>
              <a:rPr lang="en-GB" altLang="en-US" sz="2000" dirty="0">
                <a:solidFill>
                  <a:srgbClr val="FFFF00"/>
                </a:solidFill>
                <a:latin typeface="Calibri" pitchFamily="32" charset="0"/>
              </a:rPr>
              <a:t>reactive approach to HR problems</a:t>
            </a:r>
          </a:p>
          <a:p>
            <a:pPr marL="895350" lvl="1" indent="-173038">
              <a:lnSpc>
                <a:spcPct val="110000"/>
              </a:lnSpc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GB" altLang="en-US" sz="2000" dirty="0">
                <a:solidFill>
                  <a:srgbClr val="FFFF00"/>
                </a:solidFill>
                <a:latin typeface="Calibri" pitchFamily="32" charset="0"/>
              </a:rPr>
              <a:t>f</a:t>
            </a:r>
            <a:r>
              <a:rPr lang="en-GB" altLang="en-US" sz="2000" dirty="0" smtClean="0">
                <a:solidFill>
                  <a:srgbClr val="FFFF00"/>
                </a:solidFill>
                <a:latin typeface="Calibri" pitchFamily="32" charset="0"/>
              </a:rPr>
              <a:t>ear of exposure </a:t>
            </a:r>
            <a:r>
              <a:rPr lang="en-GB" altLang="en-US" sz="2000" dirty="0">
                <a:solidFill>
                  <a:srgbClr val="FFFF00"/>
                </a:solidFill>
                <a:latin typeface="Calibri" pitchFamily="32" charset="0"/>
              </a:rPr>
              <a:t>to litigation &amp; </a:t>
            </a:r>
            <a:r>
              <a:rPr lang="en-GB" altLang="en-US" sz="2000" dirty="0" smtClean="0">
                <a:solidFill>
                  <a:srgbClr val="FFFF00"/>
                </a:solidFill>
                <a:latin typeface="Calibri" pitchFamily="32" charset="0"/>
              </a:rPr>
              <a:t>legal sanctions</a:t>
            </a:r>
            <a:endParaRPr lang="en-GB" altLang="en-US" sz="2000" dirty="0">
              <a:solidFill>
                <a:srgbClr val="FFFF00"/>
              </a:solidFill>
              <a:latin typeface="Calibri" pitchFamily="32" charset="0"/>
            </a:endParaRPr>
          </a:p>
          <a:p>
            <a:pPr>
              <a:lnSpc>
                <a:spcPct val="110000"/>
              </a:lnSpc>
              <a:spcBef>
                <a:spcPts val="480"/>
              </a:spcBef>
              <a:buFont typeface="Wingdings" panose="05000000000000000000" pitchFamily="2" charset="2"/>
              <a:buChar char="§"/>
            </a:pPr>
            <a:endParaRPr lang="en-GB" altLang="en-US" sz="2400" dirty="0">
              <a:solidFill>
                <a:srgbClr val="FFFF00"/>
              </a:solidFill>
              <a:latin typeface="Calibri" pitchFamily="32" charset="0"/>
            </a:endParaRPr>
          </a:p>
          <a:p>
            <a:pPr>
              <a:lnSpc>
                <a:spcPct val="110000"/>
              </a:lnSpc>
              <a:spcBef>
                <a:spcPts val="480"/>
              </a:spcBef>
              <a:buFont typeface="Wingdings" panose="05000000000000000000" pitchFamily="2" charset="2"/>
              <a:buChar char="§"/>
            </a:pPr>
            <a:r>
              <a:rPr lang="en-GB" altLang="en-US" sz="2400" dirty="0" smtClean="0">
                <a:solidFill>
                  <a:srgbClr val="FFFF00"/>
                </a:solidFill>
                <a:latin typeface="Calibri" pitchFamily="32" charset="0"/>
              </a:rPr>
              <a:t>contrary evidence emphasises </a:t>
            </a:r>
            <a:r>
              <a:rPr lang="en-GB" altLang="en-US" sz="2400" i="1" dirty="0" smtClean="0">
                <a:solidFill>
                  <a:srgbClr val="FFFF00"/>
                </a:solidFill>
                <a:latin typeface="Calibri" pitchFamily="32" charset="0"/>
              </a:rPr>
              <a:t>variability</a:t>
            </a:r>
            <a:r>
              <a:rPr lang="en-GB" altLang="en-US" sz="2400" dirty="0" smtClean="0">
                <a:solidFill>
                  <a:srgbClr val="FFFF00"/>
                </a:solidFill>
                <a:latin typeface="Calibri" pitchFamily="32" charset="0"/>
              </a:rPr>
              <a:t> of regulatory effects </a:t>
            </a:r>
            <a:r>
              <a:rPr lang="en-GB" altLang="en-US" sz="2400" dirty="0">
                <a:solidFill>
                  <a:srgbClr val="FFFF00"/>
                </a:solidFill>
                <a:latin typeface="Calibri" pitchFamily="32" charset="0"/>
              </a:rPr>
              <a:t>(Edwards et al. 2004</a:t>
            </a:r>
            <a:r>
              <a:rPr lang="en-GB" altLang="en-US" sz="2400" dirty="0" smtClean="0">
                <a:solidFill>
                  <a:srgbClr val="FFFF00"/>
                </a:solidFill>
                <a:latin typeface="Calibri" pitchFamily="32" charset="0"/>
              </a:rPr>
              <a:t>):</a:t>
            </a:r>
          </a:p>
          <a:p>
            <a:pPr marL="895350" lvl="1" indent="-173038">
              <a:lnSpc>
                <a:spcPct val="110000"/>
              </a:lnSpc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GB" altLang="en-US" sz="2000" dirty="0">
                <a:solidFill>
                  <a:srgbClr val="FFFF00"/>
                </a:solidFill>
                <a:latin typeface="Calibri" pitchFamily="32" charset="0"/>
              </a:rPr>
              <a:t>i</a:t>
            </a:r>
            <a:r>
              <a:rPr lang="en-GB" altLang="en-US" sz="2000" dirty="0" smtClean="0">
                <a:solidFill>
                  <a:srgbClr val="FFFF00"/>
                </a:solidFill>
                <a:latin typeface="Calibri" pitchFamily="32" charset="0"/>
              </a:rPr>
              <a:t>nformal relations permit absorption of costs</a:t>
            </a:r>
          </a:p>
          <a:p>
            <a:pPr marL="895350" lvl="1" indent="-173038">
              <a:lnSpc>
                <a:spcPct val="110000"/>
              </a:lnSpc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GB" altLang="en-US" sz="2000" dirty="0" smtClean="0">
                <a:solidFill>
                  <a:srgbClr val="FFFF00"/>
                </a:solidFill>
                <a:latin typeface="Calibri" pitchFamily="32" charset="0"/>
              </a:rPr>
              <a:t>external market conditions exacerbate/mitigate impact of regulation </a:t>
            </a:r>
          </a:p>
          <a:p>
            <a:pPr>
              <a:lnSpc>
                <a:spcPct val="110000"/>
              </a:lnSpc>
              <a:spcBef>
                <a:spcPts val="480"/>
              </a:spcBef>
              <a:buFont typeface="Wingdings" panose="05000000000000000000" pitchFamily="2" charset="2"/>
              <a:buChar char="§"/>
            </a:pPr>
            <a:endParaRPr lang="en-GB" altLang="en-US" sz="2400" dirty="0">
              <a:solidFill>
                <a:srgbClr val="FFFF00"/>
              </a:solidFill>
              <a:latin typeface="Calibri" pitchFamily="32" charset="0"/>
            </a:endParaRPr>
          </a:p>
          <a:p>
            <a:pPr>
              <a:lnSpc>
                <a:spcPct val="110000"/>
              </a:lnSpc>
              <a:spcBef>
                <a:spcPts val="480"/>
              </a:spcBef>
              <a:buFont typeface="Wingdings" panose="05000000000000000000" pitchFamily="2" charset="2"/>
              <a:buChar char="§"/>
            </a:pPr>
            <a:r>
              <a:rPr lang="en-GB" altLang="en-US" sz="2400" dirty="0" smtClean="0">
                <a:solidFill>
                  <a:srgbClr val="FFFF00"/>
                </a:solidFill>
                <a:latin typeface="Calibri" pitchFamily="32" charset="0"/>
              </a:rPr>
              <a:t>variable </a:t>
            </a:r>
            <a:r>
              <a:rPr lang="en-GB" altLang="en-US" sz="2400" dirty="0">
                <a:solidFill>
                  <a:srgbClr val="FFFF00"/>
                </a:solidFill>
                <a:latin typeface="Calibri" pitchFamily="32" charset="0"/>
              </a:rPr>
              <a:t>employer confidence in employment law </a:t>
            </a:r>
            <a:r>
              <a:rPr lang="en-GB" altLang="en-US" sz="2400" dirty="0" smtClean="0">
                <a:solidFill>
                  <a:srgbClr val="FFFF00"/>
                </a:solidFill>
                <a:latin typeface="Calibri" pitchFamily="32" charset="0"/>
              </a:rPr>
              <a:t>compliance</a:t>
            </a:r>
          </a:p>
          <a:p>
            <a:pPr>
              <a:lnSpc>
                <a:spcPct val="110000"/>
              </a:lnSpc>
              <a:spcBef>
                <a:spcPts val="480"/>
              </a:spcBef>
              <a:buFont typeface="Wingdings" panose="05000000000000000000" pitchFamily="2" charset="2"/>
              <a:buChar char="§"/>
            </a:pPr>
            <a:endParaRPr lang="en-GB" altLang="en-US" sz="2400" dirty="0">
              <a:solidFill>
                <a:srgbClr val="FFFF00"/>
              </a:solidFill>
              <a:latin typeface="Calibri" pitchFamily="32" charset="0"/>
            </a:endParaRPr>
          </a:p>
          <a:p>
            <a:pPr>
              <a:lnSpc>
                <a:spcPct val="110000"/>
              </a:lnSpc>
              <a:spcBef>
                <a:spcPts val="480"/>
              </a:spcBef>
              <a:buFont typeface="Wingdings" panose="05000000000000000000" pitchFamily="2" charset="2"/>
              <a:buChar char="§"/>
            </a:pPr>
            <a:r>
              <a:rPr lang="en-GB" altLang="en-US" sz="2400" dirty="0">
                <a:solidFill>
                  <a:srgbClr val="FFFF00"/>
                </a:solidFill>
                <a:latin typeface="Calibri" pitchFamily="32" charset="0"/>
              </a:rPr>
              <a:t>prevalence of </a:t>
            </a:r>
            <a:r>
              <a:rPr lang="en-GB" altLang="en-US" sz="2400" dirty="0" smtClean="0">
                <a:solidFill>
                  <a:srgbClr val="FFFF00"/>
                </a:solidFill>
                <a:latin typeface="Calibri" pitchFamily="32" charset="0"/>
              </a:rPr>
              <a:t>‘regulatory burden’ discourses </a:t>
            </a:r>
            <a:r>
              <a:rPr lang="en-GB" altLang="en-US" sz="2400" dirty="0">
                <a:solidFill>
                  <a:srgbClr val="FFFF00"/>
                </a:solidFill>
                <a:latin typeface="Calibri" pitchFamily="32" charset="0"/>
              </a:rPr>
              <a:t>promoted by powerful social </a:t>
            </a:r>
            <a:r>
              <a:rPr lang="en-GB" altLang="en-US" sz="2400" dirty="0" smtClean="0">
                <a:solidFill>
                  <a:srgbClr val="FFFF00"/>
                </a:solidFill>
                <a:latin typeface="Calibri" pitchFamily="32" charset="0"/>
              </a:rPr>
              <a:t>agents</a:t>
            </a:r>
            <a:endParaRPr lang="en-GB" altLang="en-US" sz="2400" dirty="0">
              <a:solidFill>
                <a:srgbClr val="FFFF00"/>
              </a:solidFill>
              <a:latin typeface="Calibri" pitchFamily="32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477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n-GB" sz="3200" b="1" dirty="0" smtClean="0">
                <a:solidFill>
                  <a:srgbClr val="FFFF00"/>
                </a:solidFill>
              </a:rPr>
              <a:t>Analytical Framework 1: </a:t>
            </a:r>
            <a:br>
              <a:rPr lang="en-GB" sz="3200" b="1" dirty="0" smtClean="0">
                <a:solidFill>
                  <a:srgbClr val="FFFF00"/>
                </a:solidFill>
              </a:rPr>
            </a:br>
            <a:r>
              <a:rPr lang="en-GB" sz="3200" b="1" dirty="0" smtClean="0">
                <a:solidFill>
                  <a:srgbClr val="FFFF00"/>
                </a:solidFill>
              </a:rPr>
              <a:t>An ontology of regulation and its effects</a:t>
            </a:r>
            <a:endParaRPr lang="en-GB" sz="32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147248" cy="446449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FFFF00"/>
                </a:solidFill>
              </a:rPr>
              <a:t>s</a:t>
            </a:r>
            <a:r>
              <a:rPr lang="en-GB" sz="2400" dirty="0" smtClean="0">
                <a:solidFill>
                  <a:srgbClr val="FFFF00"/>
                </a:solidFill>
              </a:rPr>
              <a:t>ocial reality as stratified (informed by critical realist philosophy &amp; social theory):</a:t>
            </a:r>
          </a:p>
          <a:p>
            <a:pPr marL="895350" lvl="1" indent="-173038"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FFFF00"/>
                </a:solidFill>
              </a:rPr>
              <a:t>d</a:t>
            </a:r>
            <a:r>
              <a:rPr lang="en-GB" sz="2000" dirty="0" smtClean="0">
                <a:solidFill>
                  <a:srgbClr val="FFFF00"/>
                </a:solidFill>
              </a:rPr>
              <a:t>eep level (regulation as rules with causal powers)</a:t>
            </a:r>
          </a:p>
          <a:p>
            <a:pPr marL="895350" lvl="1" indent="-173038"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FFFF00"/>
                </a:solidFill>
              </a:rPr>
              <a:t>a</a:t>
            </a:r>
            <a:r>
              <a:rPr lang="en-GB" sz="2000" dirty="0" smtClean="0">
                <a:solidFill>
                  <a:srgbClr val="FFFF00"/>
                </a:solidFill>
              </a:rPr>
              <a:t>ctual level (employer actions to comply/adapt)</a:t>
            </a:r>
          </a:p>
          <a:p>
            <a:pPr marL="895350" lvl="1" indent="-173038"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FFFF00"/>
                </a:solidFill>
              </a:rPr>
              <a:t>e</a:t>
            </a:r>
            <a:r>
              <a:rPr lang="en-GB" sz="2000" dirty="0" smtClean="0">
                <a:solidFill>
                  <a:srgbClr val="FFFF00"/>
                </a:solidFill>
              </a:rPr>
              <a:t>mpirical level (perceptions of actions &amp; effects)</a:t>
            </a:r>
          </a:p>
          <a:p>
            <a:pPr>
              <a:spcBef>
                <a:spcPts val="480"/>
              </a:spcBef>
            </a:pPr>
            <a:endParaRPr lang="en-GB" sz="2400" dirty="0" smtClean="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 smtClean="0">
                <a:solidFill>
                  <a:srgbClr val="FFFF00"/>
                </a:solidFill>
              </a:rPr>
              <a:t>levels out of phase:</a:t>
            </a:r>
          </a:p>
          <a:p>
            <a:pPr marL="895350" lvl="1" indent="-173038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FFFF00"/>
                </a:solidFill>
              </a:rPr>
              <a:t>regulation only produces effects by being perceived &amp; acted upon </a:t>
            </a:r>
          </a:p>
          <a:p>
            <a:pPr marL="895350" lvl="1" indent="-173038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FFFF00"/>
                </a:solidFill>
              </a:rPr>
              <a:t>regulatory effects cannot be reduced to agents’ perceptions of effects </a:t>
            </a:r>
          </a:p>
          <a:p>
            <a:pPr marL="895350" lvl="1" indent="-173038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FFFF00"/>
                </a:solidFill>
              </a:rPr>
              <a:t>regulation </a:t>
            </a:r>
            <a:r>
              <a:rPr lang="en-GB" sz="2000" dirty="0">
                <a:solidFill>
                  <a:srgbClr val="FFFF00"/>
                </a:solidFill>
              </a:rPr>
              <a:t>is enabling </a:t>
            </a:r>
            <a:r>
              <a:rPr lang="en-GB" sz="2000" i="1" dirty="0">
                <a:solidFill>
                  <a:srgbClr val="FFFF00"/>
                </a:solidFill>
              </a:rPr>
              <a:t>as well as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smtClean="0">
                <a:solidFill>
                  <a:srgbClr val="FFFF00"/>
                </a:solidFill>
              </a:rPr>
              <a:t>constraining - if regulation was solely a constraint, how could employers exercise agency at all?</a:t>
            </a:r>
            <a:endParaRPr lang="en-GB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699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en-GB" sz="3200" b="1" dirty="0">
                <a:solidFill>
                  <a:srgbClr val="FFFF00"/>
                </a:solidFill>
              </a:rPr>
              <a:t>Analytical </a:t>
            </a:r>
            <a:r>
              <a:rPr lang="en-GB" sz="3200" b="1" dirty="0" smtClean="0">
                <a:solidFill>
                  <a:srgbClr val="FFFF00"/>
                </a:solidFill>
              </a:rPr>
              <a:t>Framework 2: </a:t>
            </a:r>
            <a:br>
              <a:rPr lang="en-GB" sz="3200" b="1" dirty="0" smtClean="0">
                <a:solidFill>
                  <a:srgbClr val="FFFF00"/>
                </a:solidFill>
              </a:rPr>
            </a:br>
            <a:r>
              <a:rPr lang="en-GB" sz="3200" b="1" dirty="0" smtClean="0">
                <a:solidFill>
                  <a:srgbClr val="FFFF00"/>
                </a:solidFill>
              </a:rPr>
              <a:t>Conceptualising regulatory burdens</a:t>
            </a:r>
            <a:endParaRPr lang="en-GB" sz="32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248472"/>
          </a:xfrm>
        </p:spPr>
        <p:txBody>
          <a:bodyPr>
            <a:normAutofit lnSpcReduction="10000"/>
          </a:bodyPr>
          <a:lstStyle/>
          <a:p>
            <a:pPr>
              <a:spcBef>
                <a:spcPts val="480"/>
              </a:spcBef>
              <a:buFont typeface="Wingdings" panose="05000000000000000000" pitchFamily="2" charset="2"/>
              <a:buChar char="§"/>
            </a:pPr>
            <a:r>
              <a:rPr lang="en-GB" altLang="en-US" sz="2400" i="1" dirty="0" smtClean="0">
                <a:solidFill>
                  <a:srgbClr val="FFFF00"/>
                </a:solidFill>
                <a:latin typeface="Calibri" pitchFamily="32" charset="0"/>
              </a:rPr>
              <a:t>substantive</a:t>
            </a:r>
            <a:r>
              <a:rPr lang="en-GB" altLang="en-US" sz="2400" dirty="0" smtClean="0">
                <a:solidFill>
                  <a:srgbClr val="FFFF00"/>
                </a:solidFill>
                <a:latin typeface="Calibri" pitchFamily="32" charset="0"/>
              </a:rPr>
              <a:t> </a:t>
            </a:r>
            <a:r>
              <a:rPr lang="en-GB" altLang="en-US" sz="2400" dirty="0">
                <a:solidFill>
                  <a:srgbClr val="FFFF00"/>
                </a:solidFill>
                <a:latin typeface="Calibri" pitchFamily="32" charset="0"/>
              </a:rPr>
              <a:t>– implementing actions mandated by </a:t>
            </a:r>
            <a:r>
              <a:rPr lang="en-GB" altLang="en-US" sz="2400" dirty="0" smtClean="0">
                <a:solidFill>
                  <a:srgbClr val="FFFF00"/>
                </a:solidFill>
                <a:latin typeface="Calibri" pitchFamily="32" charset="0"/>
              </a:rPr>
              <a:t>regulation</a:t>
            </a:r>
          </a:p>
          <a:p>
            <a:pPr>
              <a:lnSpc>
                <a:spcPct val="110000"/>
              </a:lnSpc>
              <a:spcBef>
                <a:spcPts val="480"/>
              </a:spcBef>
              <a:buFont typeface="Wingdings" panose="05000000000000000000" pitchFamily="2" charset="2"/>
              <a:buChar char="§"/>
            </a:pPr>
            <a:endParaRPr lang="en-GB" altLang="en-US" sz="2400" dirty="0" smtClean="0">
              <a:solidFill>
                <a:srgbClr val="FFFF00"/>
              </a:solidFill>
              <a:latin typeface="Calibri" pitchFamily="32" charset="0"/>
            </a:endParaRPr>
          </a:p>
          <a:p>
            <a:pPr>
              <a:spcBef>
                <a:spcPts val="480"/>
              </a:spcBef>
              <a:buFont typeface="Wingdings" panose="05000000000000000000" pitchFamily="2" charset="2"/>
              <a:buChar char="§"/>
            </a:pPr>
            <a:r>
              <a:rPr lang="en-GB" altLang="en-US" sz="2400" i="1" dirty="0" smtClean="0">
                <a:solidFill>
                  <a:srgbClr val="FFFF00"/>
                </a:solidFill>
                <a:latin typeface="Calibri" pitchFamily="32" charset="0"/>
              </a:rPr>
              <a:t>administrative</a:t>
            </a:r>
            <a:r>
              <a:rPr lang="en-GB" altLang="en-US" sz="2400" dirty="0" smtClean="0">
                <a:solidFill>
                  <a:srgbClr val="FFFF00"/>
                </a:solidFill>
                <a:latin typeface="Calibri" pitchFamily="32" charset="0"/>
              </a:rPr>
              <a:t> </a:t>
            </a:r>
            <a:r>
              <a:rPr lang="en-GB" altLang="en-US" sz="2400" dirty="0">
                <a:solidFill>
                  <a:srgbClr val="FFFF00"/>
                </a:solidFill>
                <a:latin typeface="Calibri" pitchFamily="32" charset="0"/>
              </a:rPr>
              <a:t>– costs of identifying &amp; interpreting obligations, including </a:t>
            </a:r>
            <a:r>
              <a:rPr lang="en-GB" altLang="en-US" sz="2400" dirty="0" smtClean="0">
                <a:solidFill>
                  <a:srgbClr val="FFFF00"/>
                </a:solidFill>
                <a:latin typeface="Calibri" pitchFamily="32" charset="0"/>
              </a:rPr>
              <a:t>advice-seeking</a:t>
            </a:r>
          </a:p>
          <a:p>
            <a:pPr>
              <a:lnSpc>
                <a:spcPct val="110000"/>
              </a:lnSpc>
              <a:spcBef>
                <a:spcPts val="480"/>
              </a:spcBef>
              <a:buFont typeface="Wingdings" panose="05000000000000000000" pitchFamily="2" charset="2"/>
              <a:buChar char="§"/>
            </a:pPr>
            <a:endParaRPr lang="en-GB" altLang="en-US" sz="2400" dirty="0" smtClean="0">
              <a:solidFill>
                <a:srgbClr val="FFFF00"/>
              </a:solidFill>
              <a:latin typeface="Calibri" pitchFamily="32" charset="0"/>
            </a:endParaRPr>
          </a:p>
          <a:p>
            <a:pPr>
              <a:spcBef>
                <a:spcPts val="480"/>
              </a:spcBef>
              <a:buFont typeface="Wingdings" panose="05000000000000000000" pitchFamily="2" charset="2"/>
              <a:buChar char="§"/>
            </a:pPr>
            <a:r>
              <a:rPr lang="en-GB" altLang="en-US" sz="2400" i="1" dirty="0" smtClean="0">
                <a:solidFill>
                  <a:srgbClr val="FFFF00"/>
                </a:solidFill>
                <a:latin typeface="Calibri" pitchFamily="32" charset="0"/>
              </a:rPr>
              <a:t>psychological</a:t>
            </a:r>
            <a:r>
              <a:rPr lang="en-GB" altLang="en-US" sz="2400" dirty="0" smtClean="0">
                <a:solidFill>
                  <a:srgbClr val="FFFF00"/>
                </a:solidFill>
                <a:latin typeface="Calibri" pitchFamily="32" charset="0"/>
              </a:rPr>
              <a:t> – subjective employer </a:t>
            </a:r>
            <a:r>
              <a:rPr lang="en-GB" altLang="en-US" sz="2400" dirty="0">
                <a:solidFill>
                  <a:srgbClr val="FFFF00"/>
                </a:solidFill>
                <a:latin typeface="Calibri" pitchFamily="32" charset="0"/>
              </a:rPr>
              <a:t>uncertainty/anxiety surrounding </a:t>
            </a:r>
            <a:r>
              <a:rPr lang="en-GB" altLang="en-US" sz="2400" dirty="0" smtClean="0">
                <a:solidFill>
                  <a:srgbClr val="FFFF00"/>
                </a:solidFill>
                <a:latin typeface="Calibri" pitchFamily="32" charset="0"/>
              </a:rPr>
              <a:t>compliance:</a:t>
            </a:r>
          </a:p>
          <a:p>
            <a:pPr marL="895350" lvl="1" indent="-173038"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GB" altLang="en-US" sz="2000" dirty="0" smtClean="0">
                <a:solidFill>
                  <a:srgbClr val="FFFF00"/>
                </a:solidFill>
                <a:latin typeface="Calibri" pitchFamily="32" charset="0"/>
              </a:rPr>
              <a:t>frequent regulatory change</a:t>
            </a:r>
          </a:p>
          <a:p>
            <a:pPr marL="895350" lvl="1" indent="-173038"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GB" altLang="en-US" sz="2000" dirty="0">
                <a:solidFill>
                  <a:srgbClr val="FFFF00"/>
                </a:solidFill>
                <a:latin typeface="Calibri" pitchFamily="32" charset="0"/>
              </a:rPr>
              <a:t>c</a:t>
            </a:r>
            <a:r>
              <a:rPr lang="en-GB" altLang="en-US" sz="2000" dirty="0" smtClean="0">
                <a:solidFill>
                  <a:srgbClr val="FFFF00"/>
                </a:solidFill>
                <a:latin typeface="Calibri" pitchFamily="32" charset="0"/>
              </a:rPr>
              <a:t>omplexity </a:t>
            </a:r>
          </a:p>
          <a:p>
            <a:pPr marL="895350" lvl="1" indent="-173038"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GB" altLang="en-US" sz="2000" dirty="0" smtClean="0">
                <a:solidFill>
                  <a:srgbClr val="FFFF00"/>
                </a:solidFill>
                <a:latin typeface="Calibri" pitchFamily="32" charset="0"/>
              </a:rPr>
              <a:t>threat of legal action</a:t>
            </a:r>
          </a:p>
          <a:p>
            <a:pPr marL="895350" lvl="1" indent="-173038"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GB" altLang="en-US" sz="2000" dirty="0">
                <a:solidFill>
                  <a:srgbClr val="FFFF00"/>
                </a:solidFill>
                <a:latin typeface="Calibri" pitchFamily="32" charset="0"/>
              </a:rPr>
              <a:t>l</a:t>
            </a:r>
            <a:r>
              <a:rPr lang="en-GB" altLang="en-US" sz="2000" dirty="0" smtClean="0">
                <a:solidFill>
                  <a:srgbClr val="FFFF00"/>
                </a:solidFill>
                <a:latin typeface="Calibri" pitchFamily="32" charset="0"/>
              </a:rPr>
              <a:t>oss of control/constraint on employer agency</a:t>
            </a:r>
          </a:p>
        </p:txBody>
      </p:sp>
    </p:spTree>
    <p:extLst>
      <p:ext uri="{BB962C8B-B14F-4D97-AF65-F5344CB8AC3E}">
        <p14:creationId xmlns:p14="http://schemas.microsoft.com/office/powerpoint/2010/main" val="1964444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>
                <a:solidFill>
                  <a:srgbClr val="FFFF00"/>
                </a:solidFill>
              </a:rPr>
              <a:t>Method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48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>
                <a:solidFill>
                  <a:srgbClr val="FFFF00"/>
                </a:solidFill>
                <a:latin typeface="Calibri" pitchFamily="32" charset="0"/>
              </a:rPr>
              <a:t>sample - 20 UK small </a:t>
            </a:r>
            <a:r>
              <a:rPr lang="en-US" altLang="en-US" sz="2400" dirty="0" smtClean="0">
                <a:solidFill>
                  <a:srgbClr val="FFFF00"/>
                </a:solidFill>
                <a:latin typeface="Calibri" pitchFamily="32" charset="0"/>
              </a:rPr>
              <a:t>business, </a:t>
            </a:r>
            <a:r>
              <a:rPr lang="en-US" altLang="en-US" sz="2400" dirty="0">
                <a:solidFill>
                  <a:srgbClr val="FFFF00"/>
                </a:solidFill>
                <a:latin typeface="Calibri" pitchFamily="32" charset="0"/>
              </a:rPr>
              <a:t>in a range of </a:t>
            </a:r>
            <a:r>
              <a:rPr lang="en-US" altLang="en-US" sz="2400" dirty="0" smtClean="0">
                <a:solidFill>
                  <a:srgbClr val="FFFF00"/>
                </a:solidFill>
                <a:latin typeface="Calibri" pitchFamily="32" charset="0"/>
              </a:rPr>
              <a:t>sectors: </a:t>
            </a:r>
          </a:p>
          <a:p>
            <a:pPr marL="895350" lvl="1" indent="-174625">
              <a:lnSpc>
                <a:spcPct val="110000"/>
              </a:lnSpc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FFFF00"/>
                </a:solidFill>
                <a:latin typeface="Calibri" pitchFamily="32" charset="0"/>
              </a:rPr>
              <a:t>13 micro, 7 </a:t>
            </a:r>
            <a:r>
              <a:rPr lang="en-US" altLang="en-US" sz="2000" dirty="0" smtClean="0">
                <a:solidFill>
                  <a:srgbClr val="FFFF00"/>
                </a:solidFill>
                <a:latin typeface="Calibri" pitchFamily="32" charset="0"/>
              </a:rPr>
              <a:t>small firms (employed </a:t>
            </a:r>
            <a:r>
              <a:rPr lang="en-US" altLang="en-US" sz="2000" dirty="0">
                <a:solidFill>
                  <a:srgbClr val="FFFF00"/>
                </a:solidFill>
                <a:latin typeface="Calibri" pitchFamily="32" charset="0"/>
              </a:rPr>
              <a:t>2-19 </a:t>
            </a:r>
            <a:r>
              <a:rPr lang="en-US" altLang="en-US" sz="2000" dirty="0" smtClean="0">
                <a:solidFill>
                  <a:srgbClr val="FFFF00"/>
                </a:solidFill>
                <a:latin typeface="Calibri" pitchFamily="32" charset="0"/>
              </a:rPr>
              <a:t>employees)</a:t>
            </a:r>
            <a:endParaRPr lang="en-US" altLang="en-US" sz="2000" dirty="0">
              <a:solidFill>
                <a:srgbClr val="FFFF00"/>
              </a:solidFill>
              <a:latin typeface="Calibri" pitchFamily="32" charset="0"/>
            </a:endParaRPr>
          </a:p>
          <a:p>
            <a:pPr marL="895350" lvl="1" indent="-174625">
              <a:lnSpc>
                <a:spcPct val="110000"/>
              </a:lnSpc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FFFF00"/>
                </a:solidFill>
                <a:latin typeface="Calibri" pitchFamily="32" charset="0"/>
              </a:rPr>
              <a:t>m</a:t>
            </a:r>
            <a:r>
              <a:rPr lang="en-US" altLang="en-US" sz="2000" dirty="0" smtClean="0">
                <a:solidFill>
                  <a:srgbClr val="FFFF00"/>
                </a:solidFill>
                <a:latin typeface="Calibri" pitchFamily="32" charset="0"/>
              </a:rPr>
              <a:t>ostly established firms (only four aged 3 years or younger)</a:t>
            </a:r>
          </a:p>
          <a:p>
            <a:pPr marL="895350" lvl="1" indent="-174625">
              <a:lnSpc>
                <a:spcPct val="110000"/>
              </a:lnSpc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FFFF00"/>
                </a:solidFill>
                <a:latin typeface="Calibri" pitchFamily="32" charset="0"/>
              </a:rPr>
              <a:t>l</a:t>
            </a:r>
            <a:r>
              <a:rPr lang="en-US" altLang="en-US" sz="2000" dirty="0" smtClean="0">
                <a:solidFill>
                  <a:srgbClr val="FFFF00"/>
                </a:solidFill>
                <a:latin typeface="Calibri" pitchFamily="32" charset="0"/>
              </a:rPr>
              <a:t>ocated in London, Birmingham, Leeds, Glasgow</a:t>
            </a:r>
            <a:endParaRPr lang="en-US" altLang="en-US" sz="2000" dirty="0">
              <a:solidFill>
                <a:srgbClr val="FFFF00"/>
              </a:solidFill>
              <a:latin typeface="Calibri" pitchFamily="32" charset="0"/>
            </a:endParaRPr>
          </a:p>
          <a:p>
            <a:pPr>
              <a:lnSpc>
                <a:spcPct val="110000"/>
              </a:lnSpc>
              <a:spcBef>
                <a:spcPts val="480"/>
              </a:spcBef>
              <a:buFont typeface="Wingdings" panose="05000000000000000000" pitchFamily="2" charset="2"/>
              <a:buChar char="§"/>
            </a:pPr>
            <a:endParaRPr lang="en-US" altLang="en-US" sz="2400" dirty="0">
              <a:solidFill>
                <a:srgbClr val="FFFF00"/>
              </a:solidFill>
              <a:latin typeface="Calibri" pitchFamily="32" charset="0"/>
            </a:endParaRPr>
          </a:p>
          <a:p>
            <a:pPr>
              <a:spcBef>
                <a:spcPts val="48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>
                <a:solidFill>
                  <a:srgbClr val="FFFF00"/>
                </a:solidFill>
                <a:latin typeface="Calibri" pitchFamily="32" charset="0"/>
              </a:rPr>
              <a:t>data collection:</a:t>
            </a:r>
          </a:p>
          <a:p>
            <a:pPr marL="895350" lvl="1" indent="-173038">
              <a:lnSpc>
                <a:spcPct val="110000"/>
              </a:lnSpc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FFFF00"/>
                </a:solidFill>
                <a:latin typeface="Calibri" pitchFamily="32" charset="0"/>
              </a:rPr>
              <a:t>qualitative, face-to-face interviews with employers/managers</a:t>
            </a:r>
          </a:p>
          <a:p>
            <a:pPr marL="895350" lvl="1" indent="-173038">
              <a:lnSpc>
                <a:spcPct val="110000"/>
              </a:lnSpc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FFFF00"/>
                </a:solidFill>
                <a:latin typeface="Calibri" pitchFamily="32" charset="0"/>
              </a:rPr>
              <a:t>emphasis on process, temporality &amp; motivations for action</a:t>
            </a:r>
          </a:p>
          <a:p>
            <a:pPr marL="895350" lvl="1" indent="-173038">
              <a:lnSpc>
                <a:spcPct val="110000"/>
              </a:lnSpc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FFFF00"/>
                </a:solidFill>
                <a:latin typeface="Calibri" pitchFamily="32" charset="0"/>
              </a:rPr>
              <a:t>data obtained on HR practices prior to asking about awareness &amp; influence of </a:t>
            </a:r>
            <a:r>
              <a:rPr lang="en-US" altLang="en-US" sz="2000" dirty="0" smtClean="0">
                <a:solidFill>
                  <a:srgbClr val="FFFF00"/>
                </a:solidFill>
                <a:latin typeface="Calibri" pitchFamily="32" charset="0"/>
              </a:rPr>
              <a:t>regulation</a:t>
            </a:r>
          </a:p>
          <a:p>
            <a:pPr marL="895350" lvl="1" indent="-173038">
              <a:lnSpc>
                <a:spcPct val="110000"/>
              </a:lnSpc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FFFF00"/>
                </a:solidFill>
                <a:latin typeface="Calibri" pitchFamily="32" charset="0"/>
              </a:rPr>
              <a:t>none </a:t>
            </a:r>
            <a:r>
              <a:rPr lang="en-US" altLang="en-US" sz="2000" dirty="0" smtClean="0">
                <a:solidFill>
                  <a:srgbClr val="FFFF00"/>
                </a:solidFill>
                <a:latin typeface="Calibri" pitchFamily="32" charset="0"/>
              </a:rPr>
              <a:t>of the 20 firms employed </a:t>
            </a:r>
            <a:r>
              <a:rPr lang="en-US" altLang="en-US" sz="2000" dirty="0">
                <a:solidFill>
                  <a:srgbClr val="FFFF00"/>
                </a:solidFill>
                <a:latin typeface="Calibri" pitchFamily="32" charset="0"/>
              </a:rPr>
              <a:t>a HR </a:t>
            </a:r>
            <a:r>
              <a:rPr lang="en-US" altLang="en-US" sz="2000" dirty="0" smtClean="0">
                <a:solidFill>
                  <a:srgbClr val="FFFF00"/>
                </a:solidFill>
                <a:latin typeface="Calibri" pitchFamily="32" charset="0"/>
              </a:rPr>
              <a:t>specialist</a:t>
            </a:r>
          </a:p>
          <a:p>
            <a:pPr marL="895350" lvl="1" indent="-173038">
              <a:lnSpc>
                <a:spcPct val="110000"/>
              </a:lnSpc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FFFF00"/>
                </a:solidFill>
                <a:latin typeface="Calibri" pitchFamily="32" charset="0"/>
              </a:rPr>
              <a:t>n</a:t>
            </a:r>
            <a:r>
              <a:rPr lang="en-US" altLang="en-US" sz="2000" dirty="0" smtClean="0">
                <a:solidFill>
                  <a:srgbClr val="FFFF00"/>
                </a:solidFill>
                <a:latin typeface="Calibri" pitchFamily="32" charset="0"/>
              </a:rPr>
              <a:t>o data from employees  </a:t>
            </a:r>
            <a:endParaRPr lang="en-GB" altLang="en-US" sz="2000" dirty="0">
              <a:solidFill>
                <a:srgbClr val="FFFF00"/>
              </a:solidFill>
              <a:latin typeface="Calibri" pitchFamily="32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4168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704856" cy="432048"/>
          </a:xfrm>
        </p:spPr>
        <p:txBody>
          <a:bodyPr>
            <a:noAutofit/>
          </a:bodyPr>
          <a:lstStyle/>
          <a:p>
            <a:r>
              <a:rPr lang="en-GB" altLang="en-US" sz="3200" b="1" dirty="0" smtClean="0">
                <a:solidFill>
                  <a:srgbClr val="FFFF00"/>
                </a:solidFill>
                <a:latin typeface="Calibri" pitchFamily="32" charset="0"/>
              </a:rPr>
              <a:t>Findings 1: I</a:t>
            </a:r>
            <a:r>
              <a:rPr lang="en-US" sz="3200" b="1" dirty="0" smtClean="0">
                <a:solidFill>
                  <a:srgbClr val="FFFF00"/>
                </a:solidFill>
                <a:latin typeface="Calibri" panose="020F0502020204030204" pitchFamily="34" charset="0"/>
              </a:rPr>
              <a:t>nfluences on regulatory </a:t>
            </a:r>
            <a:r>
              <a:rPr lang="en-US" sz="3200" b="1" dirty="0">
                <a:solidFill>
                  <a:srgbClr val="FFFF00"/>
                </a:solidFill>
                <a:latin typeface="Calibri" panose="020F0502020204030204" pitchFamily="34" charset="0"/>
              </a:rPr>
              <a:t>burdens</a:t>
            </a:r>
            <a:endParaRPr lang="en-GB" sz="32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556792"/>
            <a:ext cx="8136904" cy="496855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spcBef>
                <a:spcPts val="480"/>
              </a:spcBef>
              <a:buFont typeface="Wingdings" panose="05000000000000000000" pitchFamily="2" charset="2"/>
              <a:buChar char="§"/>
            </a:pPr>
            <a:r>
              <a:rPr lang="en-GB" altLang="en-US" sz="3000" dirty="0">
                <a:solidFill>
                  <a:srgbClr val="FFFF00"/>
                </a:solidFill>
                <a:latin typeface="Calibri" pitchFamily="32" charset="0"/>
              </a:rPr>
              <a:t>c</a:t>
            </a:r>
            <a:r>
              <a:rPr lang="en-GB" altLang="en-US" sz="3000" dirty="0" smtClean="0">
                <a:solidFill>
                  <a:srgbClr val="FFFF00"/>
                </a:solidFill>
                <a:latin typeface="Calibri" pitchFamily="32" charset="0"/>
              </a:rPr>
              <a:t>ontingent upon conception of ‘burden’</a:t>
            </a:r>
          </a:p>
          <a:p>
            <a:pPr>
              <a:lnSpc>
                <a:spcPct val="110000"/>
              </a:lnSpc>
              <a:spcBef>
                <a:spcPts val="480"/>
              </a:spcBef>
              <a:buFont typeface="Wingdings" panose="05000000000000000000" pitchFamily="2" charset="2"/>
              <a:buChar char="§"/>
            </a:pPr>
            <a:endParaRPr lang="en-GB" altLang="en-US" sz="3000" dirty="0">
              <a:solidFill>
                <a:srgbClr val="FFFF00"/>
              </a:solidFill>
              <a:latin typeface="Calibri" pitchFamily="32" charset="0"/>
            </a:endParaRPr>
          </a:p>
          <a:p>
            <a:pPr>
              <a:lnSpc>
                <a:spcPct val="110000"/>
              </a:lnSpc>
              <a:spcBef>
                <a:spcPts val="480"/>
              </a:spcBef>
              <a:buFont typeface="Wingdings" panose="05000000000000000000" pitchFamily="2" charset="2"/>
              <a:buChar char="§"/>
            </a:pPr>
            <a:r>
              <a:rPr lang="en-GB" altLang="en-US" sz="3000" dirty="0" smtClean="0">
                <a:solidFill>
                  <a:srgbClr val="FFFF00"/>
                </a:solidFill>
                <a:latin typeface="Calibri" pitchFamily="32" charset="0"/>
              </a:rPr>
              <a:t>psychological - vulnerable compliance v confident ignorance?</a:t>
            </a:r>
          </a:p>
          <a:p>
            <a:pPr>
              <a:lnSpc>
                <a:spcPct val="110000"/>
              </a:lnSpc>
              <a:spcBef>
                <a:spcPts val="480"/>
              </a:spcBef>
              <a:buFont typeface="Wingdings" panose="05000000000000000000" pitchFamily="2" charset="2"/>
              <a:buChar char="§"/>
            </a:pPr>
            <a:endParaRPr lang="en-GB" altLang="en-US" sz="3000" dirty="0">
              <a:solidFill>
                <a:srgbClr val="FFFF00"/>
              </a:solidFill>
              <a:latin typeface="Calibri" pitchFamily="32" charset="0"/>
            </a:endParaRPr>
          </a:p>
          <a:p>
            <a:pPr>
              <a:lnSpc>
                <a:spcPct val="110000"/>
              </a:lnSpc>
              <a:spcBef>
                <a:spcPts val="480"/>
              </a:spcBef>
              <a:buFont typeface="Wingdings" panose="05000000000000000000" pitchFamily="2" charset="2"/>
              <a:buChar char="§"/>
            </a:pPr>
            <a:r>
              <a:rPr lang="en-GB" altLang="en-US" sz="3000" dirty="0" smtClean="0">
                <a:solidFill>
                  <a:srgbClr val="FFFF00"/>
                </a:solidFill>
                <a:latin typeface="Calibri" pitchFamily="32" charset="0"/>
              </a:rPr>
              <a:t>employer </a:t>
            </a:r>
            <a:r>
              <a:rPr lang="en-GB" altLang="en-US" sz="3000" dirty="0">
                <a:solidFill>
                  <a:srgbClr val="FFFF00"/>
                </a:solidFill>
                <a:latin typeface="Calibri" pitchFamily="32" charset="0"/>
              </a:rPr>
              <a:t>confidence rested on a number of </a:t>
            </a:r>
            <a:r>
              <a:rPr lang="en-GB" altLang="en-US" sz="3000" dirty="0" smtClean="0">
                <a:solidFill>
                  <a:srgbClr val="FFFF00"/>
                </a:solidFill>
                <a:latin typeface="Calibri" pitchFamily="32" charset="0"/>
              </a:rPr>
              <a:t>bases (conditions of possibility):</a:t>
            </a:r>
            <a:endParaRPr lang="en-GB" altLang="en-US" sz="3000" dirty="0">
              <a:solidFill>
                <a:srgbClr val="FFFF00"/>
              </a:solidFill>
              <a:latin typeface="Calibri" pitchFamily="32" charset="0"/>
            </a:endParaRPr>
          </a:p>
          <a:p>
            <a:pPr marL="895350" lvl="1" indent="-173038">
              <a:lnSpc>
                <a:spcPct val="120000"/>
              </a:lnSpc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GB" altLang="en-US" sz="2300" dirty="0">
                <a:solidFill>
                  <a:srgbClr val="FFFF00"/>
                </a:solidFill>
                <a:latin typeface="Calibri" pitchFamily="32" charset="0"/>
              </a:rPr>
              <a:t>n</a:t>
            </a:r>
            <a:r>
              <a:rPr lang="en-GB" altLang="en-US" sz="2300" dirty="0" smtClean="0">
                <a:solidFill>
                  <a:srgbClr val="FFFF00"/>
                </a:solidFill>
                <a:latin typeface="Calibri" pitchFamily="32" charset="0"/>
              </a:rPr>
              <a:t>on-occurrence of employee litigation </a:t>
            </a:r>
          </a:p>
          <a:p>
            <a:pPr marL="895350" lvl="1" indent="-173038">
              <a:lnSpc>
                <a:spcPct val="120000"/>
              </a:lnSpc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GB" altLang="en-US" sz="2300" dirty="0" smtClean="0">
                <a:solidFill>
                  <a:srgbClr val="FFFF00"/>
                </a:solidFill>
                <a:latin typeface="Calibri" pitchFamily="32" charset="0"/>
              </a:rPr>
              <a:t>belief </a:t>
            </a:r>
            <a:r>
              <a:rPr lang="en-GB" altLang="en-US" sz="2300" dirty="0">
                <a:solidFill>
                  <a:srgbClr val="FFFF00"/>
                </a:solidFill>
                <a:latin typeface="Calibri" pitchFamily="32" charset="0"/>
              </a:rPr>
              <a:t>that employees wouldn’t litigate </a:t>
            </a:r>
            <a:r>
              <a:rPr lang="en-GB" altLang="en-US" sz="2300" dirty="0" smtClean="0">
                <a:solidFill>
                  <a:srgbClr val="FFFF00"/>
                </a:solidFill>
                <a:latin typeface="Calibri" pitchFamily="32" charset="0"/>
              </a:rPr>
              <a:t>(influence of informal </a:t>
            </a:r>
            <a:r>
              <a:rPr lang="en-GB" altLang="en-US" sz="2300" dirty="0">
                <a:solidFill>
                  <a:srgbClr val="FFFF00"/>
                </a:solidFill>
                <a:latin typeface="Calibri" pitchFamily="32" charset="0"/>
              </a:rPr>
              <a:t>recruitment)</a:t>
            </a:r>
          </a:p>
          <a:p>
            <a:pPr marL="895350" lvl="1" indent="-173038">
              <a:lnSpc>
                <a:spcPct val="120000"/>
              </a:lnSpc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US" altLang="en-US" sz="2300" dirty="0">
                <a:solidFill>
                  <a:srgbClr val="FFFF00"/>
                </a:solidFill>
                <a:latin typeface="Calibri" pitchFamily="32" charset="0"/>
              </a:rPr>
              <a:t>prior knowledge of employment law</a:t>
            </a:r>
          </a:p>
          <a:p>
            <a:pPr marL="895350" lvl="1" indent="-173038">
              <a:lnSpc>
                <a:spcPct val="120000"/>
              </a:lnSpc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GB" altLang="en-US" sz="2300" dirty="0">
                <a:solidFill>
                  <a:srgbClr val="FFFF00"/>
                </a:solidFill>
                <a:latin typeface="Calibri" pitchFamily="32" charset="0"/>
              </a:rPr>
              <a:t>belief </a:t>
            </a:r>
            <a:r>
              <a:rPr lang="en-US" altLang="en-US" sz="2300" dirty="0" smtClean="0">
                <a:solidFill>
                  <a:srgbClr val="FFFF00"/>
                </a:solidFill>
                <a:latin typeface="Calibri" pitchFamily="32" charset="0"/>
              </a:rPr>
              <a:t>HR </a:t>
            </a:r>
            <a:r>
              <a:rPr lang="en-US" altLang="en-US" sz="2300" dirty="0">
                <a:solidFill>
                  <a:srgbClr val="FFFF00"/>
                </a:solidFill>
                <a:latin typeface="Calibri" pitchFamily="32" charset="0"/>
              </a:rPr>
              <a:t>practices were fair &amp; </a:t>
            </a:r>
            <a:r>
              <a:rPr lang="en-US" altLang="en-US" sz="2300" dirty="0" smtClean="0">
                <a:solidFill>
                  <a:srgbClr val="FFFF00"/>
                </a:solidFill>
                <a:latin typeface="Calibri" pitchFamily="32" charset="0"/>
              </a:rPr>
              <a:t>defensible, </a:t>
            </a:r>
            <a:r>
              <a:rPr lang="en-US" altLang="en-US" sz="2300" dirty="0">
                <a:solidFill>
                  <a:srgbClr val="FFFF00"/>
                </a:solidFill>
                <a:latin typeface="Calibri" pitchFamily="32" charset="0"/>
              </a:rPr>
              <a:t>despite an absence of certainty</a:t>
            </a:r>
          </a:p>
          <a:p>
            <a:pPr marL="895350" lvl="1" indent="-173038">
              <a:lnSpc>
                <a:spcPct val="120000"/>
              </a:lnSpc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GB" altLang="en-US" sz="2300" dirty="0" smtClean="0">
                <a:solidFill>
                  <a:srgbClr val="FFFF00"/>
                </a:solidFill>
                <a:latin typeface="Calibri" pitchFamily="32" charset="0"/>
              </a:rPr>
              <a:t>access </a:t>
            </a:r>
            <a:r>
              <a:rPr lang="en-GB" altLang="en-US" sz="2300" dirty="0">
                <a:solidFill>
                  <a:srgbClr val="FFFF00"/>
                </a:solidFill>
                <a:latin typeface="Calibri" pitchFamily="32" charset="0"/>
              </a:rPr>
              <a:t>to expertise from </a:t>
            </a:r>
            <a:r>
              <a:rPr lang="en-US" altLang="en-US" sz="2300" dirty="0" smtClean="0">
                <a:solidFill>
                  <a:srgbClr val="FFFF00"/>
                </a:solidFill>
                <a:latin typeface="Calibri" pitchFamily="32" charset="0"/>
              </a:rPr>
              <a:t>trusted, formal &amp; informal intermediaries providing tailored advice &amp; reassurance</a:t>
            </a:r>
            <a:endParaRPr lang="en-GB" altLang="en-US" sz="2300" dirty="0">
              <a:solidFill>
                <a:srgbClr val="FFFF00"/>
              </a:solidFill>
              <a:latin typeface="Calibri" pitchFamily="32" charset="0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en-GB" altLang="en-US" sz="2400" dirty="0" smtClean="0">
              <a:solidFill>
                <a:srgbClr val="FFFF00"/>
              </a:solidFill>
              <a:latin typeface="Calibri" pitchFamily="32" charset="0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en-US" altLang="en-US" sz="2200" dirty="0">
              <a:latin typeface="Calibri" pitchFamily="32" charset="0"/>
            </a:endParaRPr>
          </a:p>
          <a:p>
            <a:pPr>
              <a:buClr>
                <a:schemeClr val="tx1"/>
              </a:buClr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4274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360040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GB" sz="3200" b="1" dirty="0" smtClean="0">
                <a:solidFill>
                  <a:srgbClr val="FFFF00"/>
                </a:solidFill>
                <a:latin typeface="+mn-lt"/>
              </a:rPr>
              <a:t>Findings 2: </a:t>
            </a:r>
            <a:r>
              <a:rPr lang="en-GB" sz="3200" b="1" dirty="0">
                <a:solidFill>
                  <a:srgbClr val="FFFF00"/>
                </a:solidFill>
                <a:latin typeface="+mn-lt"/>
              </a:rPr>
              <a:t>I</a:t>
            </a:r>
            <a:r>
              <a:rPr lang="en-GB" sz="3200" b="1" dirty="0" smtClean="0">
                <a:solidFill>
                  <a:srgbClr val="FFFF00"/>
                </a:solidFill>
                <a:latin typeface="+mn-lt"/>
              </a:rPr>
              <a:t>mpact on employer agency</a:t>
            </a:r>
            <a:endParaRPr lang="en-GB" sz="32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>
                <a:solidFill>
                  <a:srgbClr val="FFFF00"/>
                </a:solidFill>
                <a:latin typeface="Calibri" pitchFamily="32" charset="0"/>
              </a:rPr>
              <a:t>e</a:t>
            </a:r>
            <a:r>
              <a:rPr lang="en-US" altLang="en-US" sz="2400" dirty="0" smtClean="0">
                <a:solidFill>
                  <a:srgbClr val="FFFF00"/>
                </a:solidFill>
                <a:latin typeface="Calibri" pitchFamily="32" charset="0"/>
              </a:rPr>
              <a:t>mployment regulation </a:t>
            </a:r>
            <a:r>
              <a:rPr lang="en-US" altLang="en-US" sz="2400" i="1" dirty="0" smtClean="0">
                <a:solidFill>
                  <a:srgbClr val="FFFF00"/>
                </a:solidFill>
                <a:latin typeface="Calibri" pitchFamily="32" charset="0"/>
              </a:rPr>
              <a:t>constrains</a:t>
            </a:r>
            <a:r>
              <a:rPr lang="en-US" altLang="en-US" sz="2400" dirty="0" smtClean="0">
                <a:solidFill>
                  <a:srgbClr val="FFFF00"/>
                </a:solidFill>
                <a:latin typeface="Calibri" pitchFamily="32" charset="0"/>
              </a:rPr>
              <a:t> employers:</a:t>
            </a:r>
            <a:endParaRPr lang="en-US" altLang="en-US" sz="2400" dirty="0">
              <a:solidFill>
                <a:srgbClr val="FFFF00"/>
              </a:solidFill>
              <a:latin typeface="Calibri" pitchFamily="32" charset="0"/>
            </a:endParaRPr>
          </a:p>
          <a:p>
            <a:pPr marL="895350" lvl="1" indent="-174625"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FFFF00"/>
                </a:solidFill>
                <a:latin typeface="Calibri" pitchFamily="32" charset="0"/>
              </a:rPr>
              <a:t>HR problems occur at particular times that prompt the search for solutions (e.g. </a:t>
            </a:r>
            <a:r>
              <a:rPr lang="en-US" altLang="en-US" sz="2000" dirty="0" smtClean="0">
                <a:solidFill>
                  <a:srgbClr val="FFFF00"/>
                </a:solidFill>
                <a:latin typeface="Calibri" pitchFamily="32" charset="0"/>
              </a:rPr>
              <a:t>recruitment, dismissal</a:t>
            </a:r>
            <a:r>
              <a:rPr lang="en-US" altLang="en-US" sz="2000" dirty="0">
                <a:solidFill>
                  <a:srgbClr val="FFFF00"/>
                </a:solidFill>
                <a:latin typeface="Calibri" pitchFamily="32" charset="0"/>
              </a:rPr>
              <a:t>, redundancy, maternity leave</a:t>
            </a:r>
            <a:r>
              <a:rPr lang="en-US" altLang="en-US" sz="2000" dirty="0" smtClean="0">
                <a:solidFill>
                  <a:srgbClr val="FFFF00"/>
                </a:solidFill>
                <a:latin typeface="Calibri" pitchFamily="32" charset="0"/>
              </a:rPr>
              <a:t>) </a:t>
            </a:r>
          </a:p>
          <a:p>
            <a:pPr marL="895350" lvl="1" indent="-174625"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US" altLang="en-US" sz="2000" dirty="0" smtClean="0">
                <a:solidFill>
                  <a:srgbClr val="FFFF00"/>
                </a:solidFill>
                <a:latin typeface="Calibri" pitchFamily="32" charset="0"/>
              </a:rPr>
              <a:t>… </a:t>
            </a:r>
            <a:r>
              <a:rPr lang="en-US" altLang="en-US" sz="2000" dirty="0">
                <a:solidFill>
                  <a:srgbClr val="FFFF00"/>
                </a:solidFill>
                <a:latin typeface="Calibri" pitchFamily="32" charset="0"/>
              </a:rPr>
              <a:t>often incurring administrative costs of </a:t>
            </a:r>
            <a:r>
              <a:rPr lang="en-US" altLang="en-US" sz="2000" dirty="0" smtClean="0">
                <a:solidFill>
                  <a:srgbClr val="FFFF00"/>
                </a:solidFill>
                <a:latin typeface="Calibri" pitchFamily="32" charset="0"/>
              </a:rPr>
              <a:t>advice-seeking</a:t>
            </a:r>
          </a:p>
          <a:p>
            <a:pPr marL="895350" lvl="1" indent="-174625"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US" altLang="en-US" sz="2000" dirty="0" smtClean="0">
                <a:solidFill>
                  <a:srgbClr val="FFFF00"/>
                </a:solidFill>
                <a:latin typeface="Calibri" pitchFamily="32" charset="0"/>
              </a:rPr>
              <a:t>but</a:t>
            </a:r>
            <a:r>
              <a:rPr lang="en-US" altLang="en-US" sz="2000" dirty="0">
                <a:solidFill>
                  <a:srgbClr val="FFFF00"/>
                </a:solidFill>
                <a:latin typeface="Calibri" pitchFamily="32" charset="0"/>
              </a:rPr>
              <a:t>: </a:t>
            </a:r>
            <a:r>
              <a:rPr lang="en-US" altLang="en-US" sz="2000" i="1" dirty="0">
                <a:solidFill>
                  <a:srgbClr val="FFFF00"/>
                </a:solidFill>
                <a:latin typeface="Calibri" pitchFamily="32" charset="0"/>
              </a:rPr>
              <a:t>not</a:t>
            </a:r>
            <a:r>
              <a:rPr lang="en-US" altLang="en-US" sz="2000" dirty="0">
                <a:solidFill>
                  <a:srgbClr val="FFFF00"/>
                </a:solidFill>
                <a:latin typeface="Calibri" pitchFamily="32" charset="0"/>
              </a:rPr>
              <a:t> perceived as a general burden or major impediment to employer agency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en-US" altLang="en-US" sz="2400" dirty="0" smtClean="0">
              <a:solidFill>
                <a:srgbClr val="FFFF00"/>
              </a:solidFill>
              <a:latin typeface="Calibri" pitchFamily="32" charset="0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>
                <a:solidFill>
                  <a:srgbClr val="FFFF00"/>
                </a:solidFill>
                <a:latin typeface="Calibri" pitchFamily="32" charset="0"/>
              </a:rPr>
              <a:t>but: employment regulation also </a:t>
            </a:r>
            <a:r>
              <a:rPr lang="en-US" altLang="en-US" sz="2400" i="1" dirty="0">
                <a:solidFill>
                  <a:srgbClr val="FFFF00"/>
                </a:solidFill>
                <a:latin typeface="Calibri" pitchFamily="32" charset="0"/>
              </a:rPr>
              <a:t>enables</a:t>
            </a:r>
            <a:r>
              <a:rPr lang="en-US" altLang="en-US" sz="2400" dirty="0">
                <a:solidFill>
                  <a:srgbClr val="FFFF00"/>
                </a:solidFill>
                <a:latin typeface="Calibri" pitchFamily="32" charset="0"/>
              </a:rPr>
              <a:t> </a:t>
            </a:r>
            <a:r>
              <a:rPr lang="en-US" altLang="en-US" sz="2400" dirty="0" smtClean="0">
                <a:solidFill>
                  <a:srgbClr val="FFFF00"/>
                </a:solidFill>
                <a:latin typeface="Calibri" pitchFamily="32" charset="0"/>
              </a:rPr>
              <a:t>employers:</a:t>
            </a:r>
          </a:p>
          <a:p>
            <a:pPr marL="895350" lvl="1" indent="-173038"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FFFF00"/>
                </a:solidFill>
                <a:latin typeface="Calibri" pitchFamily="32" charset="0"/>
              </a:rPr>
              <a:t>o</a:t>
            </a:r>
            <a:r>
              <a:rPr lang="en-US" altLang="en-US" sz="2000" dirty="0" smtClean="0">
                <a:solidFill>
                  <a:srgbClr val="FFFF00"/>
                </a:solidFill>
                <a:latin typeface="Calibri" pitchFamily="32" charset="0"/>
              </a:rPr>
              <a:t>therwise, how could they manage a profitable business at all?</a:t>
            </a:r>
          </a:p>
          <a:p>
            <a:pPr>
              <a:spcBef>
                <a:spcPts val="480"/>
              </a:spcBef>
              <a:buFont typeface="Wingdings" panose="05000000000000000000" pitchFamily="2" charset="2"/>
              <a:buChar char="§"/>
            </a:pPr>
            <a:endParaRPr lang="en-US" altLang="en-US" sz="2400" dirty="0" smtClean="0">
              <a:solidFill>
                <a:srgbClr val="FFFF00"/>
              </a:solidFill>
              <a:latin typeface="Calibri" pitchFamily="32" charset="0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400" dirty="0" smtClean="0">
                <a:solidFill>
                  <a:srgbClr val="FFFF00"/>
                </a:solidFill>
                <a:latin typeface="Calibri" pitchFamily="32" charset="0"/>
              </a:rPr>
              <a:t>regulation impacts employers </a:t>
            </a:r>
            <a:r>
              <a:rPr lang="en-US" altLang="en-US" sz="2400" i="1" dirty="0" smtClean="0">
                <a:solidFill>
                  <a:srgbClr val="FFFF00"/>
                </a:solidFill>
                <a:latin typeface="Calibri" pitchFamily="32" charset="0"/>
              </a:rPr>
              <a:t>whether or not</a:t>
            </a:r>
            <a:r>
              <a:rPr lang="en-US" altLang="en-US" sz="2400" dirty="0" smtClean="0">
                <a:solidFill>
                  <a:srgbClr val="FFFF00"/>
                </a:solidFill>
                <a:latin typeface="Calibri" pitchFamily="32" charset="0"/>
              </a:rPr>
              <a:t> they are aware of this &amp;/or report it or not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en-US" altLang="en-US" sz="2400" dirty="0">
              <a:solidFill>
                <a:srgbClr val="FFFF00"/>
              </a:solidFill>
              <a:latin typeface="Calibri" pitchFamily="32" charset="0"/>
            </a:endParaRPr>
          </a:p>
          <a:p>
            <a:pPr marL="722312" lvl="1" indent="0">
              <a:spcBef>
                <a:spcPct val="0"/>
              </a:spcBef>
              <a:buNone/>
              <a:tabLst>
                <a:tab pos="895350" algn="l"/>
              </a:tabLst>
            </a:pPr>
            <a:endParaRPr lang="en-US" altLang="en-US" sz="2400" dirty="0">
              <a:solidFill>
                <a:srgbClr val="FFFF00"/>
              </a:solidFill>
              <a:latin typeface="Calibri" pitchFamily="32" charset="0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en-US" altLang="en-US" sz="2400" dirty="0" smtClean="0">
              <a:solidFill>
                <a:srgbClr val="FFFF00"/>
              </a:solidFill>
              <a:latin typeface="Calibri" pitchFamily="32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332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8003232" cy="792088"/>
          </a:xfrm>
        </p:spPr>
        <p:txBody>
          <a:bodyPr>
            <a:normAutofit/>
          </a:bodyPr>
          <a:lstStyle/>
          <a:p>
            <a:r>
              <a:rPr lang="en-GB" altLang="en-US" sz="3200" b="1" dirty="0">
                <a:solidFill>
                  <a:srgbClr val="FFFF00"/>
                </a:solidFill>
                <a:latin typeface="Calibri" pitchFamily="32" charset="0"/>
                <a:cs typeface="Arial" charset="0"/>
              </a:rPr>
              <a:t>Conclusions and implications</a:t>
            </a:r>
            <a:endParaRPr lang="en-GB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700808"/>
            <a:ext cx="8003232" cy="44253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GB" sz="2400" dirty="0">
                <a:solidFill>
                  <a:srgbClr val="FFFF00"/>
                </a:solidFill>
                <a:latin typeface="Calibri" panose="020F0502020204030204" pitchFamily="34" charset="0"/>
              </a:rPr>
              <a:t>n</a:t>
            </a:r>
            <a:r>
              <a:rPr lang="en-GB" sz="24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eed for a stratified conception of regulation and its effects</a:t>
            </a:r>
            <a:endParaRPr lang="en-GB" sz="2000" dirty="0" smtClean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endParaRPr lang="en-GB" sz="24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GB" sz="24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contrasting conceptions of ‘regulatory burden’:</a:t>
            </a:r>
          </a:p>
          <a:p>
            <a:pPr marL="895350" lvl="1" indent="-174625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substantive/administrative v psychological burdens</a:t>
            </a:r>
            <a:endParaRPr lang="en-GB" sz="20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marL="895350" lvl="1" indent="-174625">
              <a:spcBef>
                <a:spcPts val="480"/>
              </a:spcBef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FFFF00"/>
                </a:solidFill>
                <a:latin typeface="Calibri" panose="020F0502020204030204" pitchFamily="34" charset="0"/>
              </a:rPr>
              <a:t>temporal variation in psychological burdens &amp; actions to ameliorate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en-GB" sz="24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GB" sz="2400" dirty="0">
                <a:solidFill>
                  <a:srgbClr val="FFFF00"/>
                </a:solidFill>
                <a:latin typeface="Calibri" panose="020F0502020204030204" pitchFamily="34" charset="0"/>
              </a:rPr>
              <a:t>r</a:t>
            </a:r>
            <a:r>
              <a:rPr lang="en-GB" sz="24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esearch agenda:</a:t>
            </a:r>
          </a:p>
          <a:p>
            <a:pPr marL="895350" lvl="1" indent="-173038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FFFF00"/>
                </a:solidFill>
                <a:latin typeface="Calibri" panose="020F0502020204030204" pitchFamily="34" charset="0"/>
              </a:rPr>
              <a:t>h</a:t>
            </a:r>
            <a:r>
              <a:rPr lang="en-GB" sz="2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ow does employment regulation enable and/or constrain employer agency?</a:t>
            </a:r>
          </a:p>
          <a:p>
            <a:pPr marL="895350" lvl="1" indent="-173038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FFFF00"/>
                </a:solidFill>
                <a:latin typeface="Calibri" panose="020F0502020204030204" pitchFamily="34" charset="0"/>
              </a:rPr>
              <a:t>u</a:t>
            </a:r>
            <a:r>
              <a:rPr lang="en-GB" sz="2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nder what conditions?</a:t>
            </a:r>
          </a:p>
          <a:p>
            <a:pPr marL="895350" lvl="1" indent="-173038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FFFF00"/>
                </a:solidFill>
                <a:latin typeface="Calibri" panose="020F0502020204030204" pitchFamily="34" charset="0"/>
              </a:rPr>
              <a:t>w</a:t>
            </a:r>
            <a:r>
              <a:rPr lang="en-GB" sz="2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ith what effects? (for employers, employees)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endParaRPr lang="en-GB" sz="2000" dirty="0" smtClean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GB" sz="20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endParaRPr lang="en-US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endParaRPr lang="en-US" sz="2400" dirty="0">
              <a:solidFill>
                <a:srgbClr val="FFFF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6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603</Words>
  <Application>Microsoft Office PowerPoint</Application>
  <PresentationFormat>On-screen Show (4:3)</PresentationFormat>
  <Paragraphs>94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Does Employment Regulation  Burden Small Employers?</vt:lpstr>
      <vt:lpstr>Research objectives</vt:lpstr>
      <vt:lpstr>Research context</vt:lpstr>
      <vt:lpstr>Analytical Framework 1:  An ontology of regulation and its effects</vt:lpstr>
      <vt:lpstr>Analytical Framework 2:  Conceptualising regulatory burdens</vt:lpstr>
      <vt:lpstr>Method</vt:lpstr>
      <vt:lpstr>Findings 1: Influences on regulatory burdens</vt:lpstr>
      <vt:lpstr>Findings 2: Impact on employer agency</vt:lpstr>
      <vt:lpstr>Conclusions and implications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Does Employment Regulation  Burden Small Employers?</dc:title>
  <dc:creator>Kitching, John W</dc:creator>
  <cp:lastModifiedBy>user</cp:lastModifiedBy>
  <cp:revision>175</cp:revision>
  <dcterms:created xsi:type="dcterms:W3CDTF">2014-01-17T13:37:53Z</dcterms:created>
  <dcterms:modified xsi:type="dcterms:W3CDTF">2014-01-22T09:31:43Z</dcterms:modified>
</cp:coreProperties>
</file>